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65" r:id="rId13"/>
    <p:sldId id="266" r:id="rId14"/>
    <p:sldId id="278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8288000" cy="10287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07742" y="-1660777"/>
            <a:ext cx="6150968" cy="5904929"/>
          </a:xfrm>
          <a:custGeom>
            <a:avLst/>
            <a:gdLst/>
            <a:ahLst/>
            <a:cxnLst/>
            <a:rect l="l" t="t" r="r" b="b"/>
            <a:pathLst>
              <a:path w="6150968" h="5904929">
                <a:moveTo>
                  <a:pt x="0" y="0"/>
                </a:moveTo>
                <a:lnTo>
                  <a:pt x="6150968" y="0"/>
                </a:lnTo>
                <a:lnTo>
                  <a:pt x="6150968" y="5904930"/>
                </a:lnTo>
                <a:lnTo>
                  <a:pt x="0" y="590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408278" y="5907041"/>
            <a:ext cx="4645118" cy="4114800"/>
          </a:xfrm>
          <a:custGeom>
            <a:avLst/>
            <a:gdLst/>
            <a:ahLst/>
            <a:cxnLst/>
            <a:rect l="l" t="t" r="r" b="b"/>
            <a:pathLst>
              <a:path w="4645118" h="4114800">
                <a:moveTo>
                  <a:pt x="0" y="0"/>
                </a:moveTo>
                <a:lnTo>
                  <a:pt x="4645118" y="0"/>
                </a:lnTo>
                <a:lnTo>
                  <a:pt x="46451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6125" y="-824604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133" y="8173773"/>
            <a:ext cx="1561406" cy="1084527"/>
          </a:xfrm>
          <a:custGeom>
            <a:avLst/>
            <a:gdLst/>
            <a:ahLst/>
            <a:cxnLst/>
            <a:rect l="l" t="t" r="r" b="b"/>
            <a:pathLst>
              <a:path w="1561406" h="1084527">
                <a:moveTo>
                  <a:pt x="0" y="0"/>
                </a:moveTo>
                <a:lnTo>
                  <a:pt x="1561406" y="0"/>
                </a:lnTo>
                <a:lnTo>
                  <a:pt x="1561406" y="1084527"/>
                </a:lnTo>
                <a:lnTo>
                  <a:pt x="0" y="1084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81361">
            <a:off x="14198491" y="6802726"/>
            <a:ext cx="6121619" cy="5431545"/>
          </a:xfrm>
          <a:custGeom>
            <a:avLst/>
            <a:gdLst/>
            <a:ahLst/>
            <a:cxnLst/>
            <a:rect l="l" t="t" r="r" b="b"/>
            <a:pathLst>
              <a:path w="6121619" h="5431545">
                <a:moveTo>
                  <a:pt x="0" y="0"/>
                </a:moveTo>
                <a:lnTo>
                  <a:pt x="6121618" y="0"/>
                </a:lnTo>
                <a:lnTo>
                  <a:pt x="6121618" y="5431546"/>
                </a:lnTo>
                <a:lnTo>
                  <a:pt x="0" y="5431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5386" y="6550070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89" y="0"/>
                </a:lnTo>
                <a:lnTo>
                  <a:pt x="5310489" y="2622055"/>
                </a:lnTo>
                <a:lnTo>
                  <a:pt x="0" y="2622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842" y="1685889"/>
            <a:ext cx="4580245" cy="2261496"/>
          </a:xfrm>
          <a:custGeom>
            <a:avLst/>
            <a:gdLst/>
            <a:ahLst/>
            <a:cxnLst/>
            <a:rect l="l" t="t" r="r" b="b"/>
            <a:pathLst>
              <a:path w="4580245" h="2261496">
                <a:moveTo>
                  <a:pt x="0" y="0"/>
                </a:moveTo>
                <a:lnTo>
                  <a:pt x="4580246" y="0"/>
                </a:lnTo>
                <a:lnTo>
                  <a:pt x="4580246" y="2261496"/>
                </a:lnTo>
                <a:lnTo>
                  <a:pt x="0" y="22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48309" y="4223246"/>
            <a:ext cx="12392472" cy="11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5"/>
              </a:lnSpc>
            </a:pPr>
            <a:r>
              <a:rPr lang="en-US" sz="6805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基于百度大小模型的智能编辑器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77842" y="5919264"/>
            <a:ext cx="6732316" cy="630807"/>
            <a:chOff x="0" y="0"/>
            <a:chExt cx="1832446" cy="1716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2446" cy="171697"/>
            </a:xfrm>
            <a:custGeom>
              <a:avLst/>
              <a:gdLst/>
              <a:ahLst/>
              <a:cxnLst/>
              <a:rect l="l" t="t" r="r" b="b"/>
              <a:pathLst>
                <a:path w="1832446" h="171697">
                  <a:moveTo>
                    <a:pt x="58648" y="0"/>
                  </a:moveTo>
                  <a:lnTo>
                    <a:pt x="1773798" y="0"/>
                  </a:lnTo>
                  <a:cubicBezTo>
                    <a:pt x="1806188" y="0"/>
                    <a:pt x="1832446" y="26258"/>
                    <a:pt x="1832446" y="58648"/>
                  </a:cubicBezTo>
                  <a:lnTo>
                    <a:pt x="1832446" y="113049"/>
                  </a:lnTo>
                  <a:cubicBezTo>
                    <a:pt x="1832446" y="145439"/>
                    <a:pt x="1806188" y="171697"/>
                    <a:pt x="1773798" y="171697"/>
                  </a:cubicBezTo>
                  <a:lnTo>
                    <a:pt x="58648" y="171697"/>
                  </a:lnTo>
                  <a:cubicBezTo>
                    <a:pt x="26258" y="171697"/>
                    <a:pt x="0" y="145439"/>
                    <a:pt x="0" y="113049"/>
                  </a:cubicBezTo>
                  <a:lnTo>
                    <a:pt x="0" y="58648"/>
                  </a:lnTo>
                  <a:cubicBezTo>
                    <a:pt x="0" y="26258"/>
                    <a:pt x="26258" y="0"/>
                    <a:pt x="58648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32446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141294" y="6030814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34705" y="6018903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参赛队伍：Marker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9367127" y="6030814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4" y="0"/>
                </a:lnTo>
                <a:lnTo>
                  <a:pt x="382734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860537" y="6018903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指导老师：谭火彬</a:t>
            </a:r>
          </a:p>
        </p:txBody>
      </p:sp>
      <p:sp>
        <p:nvSpPr>
          <p:cNvPr id="17" name="Freeform 17"/>
          <p:cNvSpPr/>
          <p:nvPr/>
        </p:nvSpPr>
        <p:spPr>
          <a:xfrm>
            <a:off x="6386342" y="3069194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8535" y="2734672"/>
            <a:ext cx="8366307" cy="6730902"/>
          </a:xfrm>
          <a:custGeom>
            <a:avLst/>
            <a:gdLst/>
            <a:ahLst/>
            <a:cxnLst/>
            <a:rect l="l" t="t" r="r" b="b"/>
            <a:pathLst>
              <a:path w="8366307" h="6730902">
                <a:moveTo>
                  <a:pt x="0" y="0"/>
                </a:moveTo>
                <a:lnTo>
                  <a:pt x="8366307" y="0"/>
                </a:lnTo>
                <a:lnTo>
                  <a:pt x="8366307" y="6730902"/>
                </a:lnTo>
                <a:lnTo>
                  <a:pt x="0" y="67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57426" y="3265373"/>
            <a:ext cx="8468040" cy="5065179"/>
          </a:xfrm>
          <a:custGeom>
            <a:avLst/>
            <a:gdLst/>
            <a:ahLst/>
            <a:cxnLst/>
            <a:rect l="l" t="t" r="r" b="b"/>
            <a:pathLst>
              <a:path w="8468040" h="5065179">
                <a:moveTo>
                  <a:pt x="0" y="0"/>
                </a:moveTo>
                <a:lnTo>
                  <a:pt x="8468041" y="0"/>
                </a:lnTo>
                <a:lnTo>
                  <a:pt x="8468041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基础功能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84530" y="1853643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3. 智能格式排版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1085" y="1853643"/>
            <a:ext cx="3296144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4. 智能信息可视化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基础功能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2028" y="1581805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zh-CN" altLang="en-US" sz="2800" dirty="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菜单工具栏</a:t>
            </a:r>
            <a:endParaRPr lang="en-US" sz="2800" dirty="0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DAFA3A8-7F14-8FC8-433E-2EFF5F498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34" y="2302859"/>
            <a:ext cx="2571732" cy="61265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EC0FFC4-8985-FFC3-7563-DF37DD41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883" y="2307829"/>
            <a:ext cx="2438400" cy="61315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7439C3C-76E8-2769-BED8-02B5F9404200}"/>
              </a:ext>
            </a:extLst>
          </p:cNvPr>
          <p:cNvSpPr txBox="1"/>
          <p:nvPr/>
        </p:nvSpPr>
        <p:spPr>
          <a:xfrm>
            <a:off x="381000" y="8553926"/>
            <a:ext cx="4343400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大纲：</a:t>
            </a:r>
            <a:r>
              <a:rPr lang="zh-CN" altLang="en-US" dirty="0">
                <a:latin typeface="+mn-ea"/>
              </a:rPr>
              <a:t>自动提取文档中的标题和子标题，生成一个结构化的目录。用户可以通过点击大纲中的条目，迅速跳转到文档的对应位置，大大提高了文档编辑和阅读的效率。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D25A7F-E2EA-DE2E-81D3-06E21E0E733E}"/>
              </a:ext>
            </a:extLst>
          </p:cNvPr>
          <p:cNvSpPr txBox="1"/>
          <p:nvPr/>
        </p:nvSpPr>
        <p:spPr>
          <a:xfrm>
            <a:off x="12344400" y="8553925"/>
            <a:ext cx="4343400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常用快捷键：</a:t>
            </a:r>
            <a:r>
              <a:rPr lang="zh-CN" altLang="en-US" dirty="0">
                <a:latin typeface="+mn-ea"/>
              </a:rPr>
              <a:t>常用快捷键功能是为了提升用户在编辑器中的操作效率而设计的。通过快捷键，用户可以快速执行各种编辑操作，如复制、粘贴、撤销、重做、保存等。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F3C89C-5A14-76E8-209C-940C0C796C0E}"/>
              </a:ext>
            </a:extLst>
          </p:cNvPr>
          <p:cNvSpPr txBox="1"/>
          <p:nvPr/>
        </p:nvSpPr>
        <p:spPr>
          <a:xfrm>
            <a:off x="5991235" y="8553926"/>
            <a:ext cx="4724400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AI </a:t>
            </a:r>
            <a:r>
              <a:rPr lang="zh-CN" altLang="en-US" b="1" dirty="0">
                <a:latin typeface="+mn-ea"/>
              </a:rPr>
              <a:t>历史：</a:t>
            </a:r>
            <a:r>
              <a:rPr lang="zh-CN" altLang="en-US" dirty="0">
                <a:latin typeface="+mn-ea"/>
              </a:rPr>
              <a:t>每次调用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dirty="0">
                <a:latin typeface="+mn-ea"/>
              </a:rPr>
              <a:t>功能生成内容，系统都会将此次操作记录下来，包括使用的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dirty="0">
                <a:latin typeface="+mn-ea"/>
              </a:rPr>
              <a:t>模型等信息。用户可以随时查看和回顾这些历史记录，还能进行应用或重新生成。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83EAB9F-6312-E072-4157-4D6B2BE73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2312799"/>
            <a:ext cx="2513858" cy="61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5592" y="2711496"/>
            <a:ext cx="3016053" cy="7370479"/>
          </a:xfrm>
          <a:custGeom>
            <a:avLst/>
            <a:gdLst/>
            <a:ahLst/>
            <a:cxnLst/>
            <a:rect l="l" t="t" r="r" b="b"/>
            <a:pathLst>
              <a:path w="3016053" h="7370479">
                <a:moveTo>
                  <a:pt x="0" y="0"/>
                </a:moveTo>
                <a:lnTo>
                  <a:pt x="3016053" y="0"/>
                </a:lnTo>
                <a:lnTo>
                  <a:pt x="3016053" y="7370479"/>
                </a:lnTo>
                <a:lnTo>
                  <a:pt x="0" y="737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45140" y="2098370"/>
            <a:ext cx="9190571" cy="4454937"/>
          </a:xfrm>
          <a:custGeom>
            <a:avLst/>
            <a:gdLst/>
            <a:ahLst/>
            <a:cxnLst/>
            <a:rect l="l" t="t" r="r" b="b"/>
            <a:pathLst>
              <a:path w="9190571" h="4454937">
                <a:moveTo>
                  <a:pt x="0" y="0"/>
                </a:moveTo>
                <a:lnTo>
                  <a:pt x="9190571" y="0"/>
                </a:lnTo>
                <a:lnTo>
                  <a:pt x="9190571" y="4454937"/>
                </a:lnTo>
                <a:lnTo>
                  <a:pt x="0" y="445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扩展功能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92" y="1568496"/>
            <a:ext cx="710742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版本控制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39016" y="8417972"/>
            <a:ext cx="394384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版本控制栏用于保存和切换到历史版本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70023" y="7020032"/>
            <a:ext cx="726292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可以从某个历史版本新建版本，新建的版本的初始内容继承原来的版本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2015" y="3303938"/>
            <a:ext cx="8931183" cy="5146968"/>
          </a:xfrm>
          <a:custGeom>
            <a:avLst/>
            <a:gdLst/>
            <a:ahLst/>
            <a:cxnLst/>
            <a:rect l="l" t="t" r="r" b="b"/>
            <a:pathLst>
              <a:path w="8931183" h="5146968">
                <a:moveTo>
                  <a:pt x="0" y="0"/>
                </a:moveTo>
                <a:lnTo>
                  <a:pt x="8931183" y="0"/>
                </a:lnTo>
                <a:lnTo>
                  <a:pt x="8931183" y="5146968"/>
                </a:lnTo>
                <a:lnTo>
                  <a:pt x="0" y="514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56977" y="2106318"/>
            <a:ext cx="7829070" cy="2395240"/>
          </a:xfrm>
          <a:custGeom>
            <a:avLst/>
            <a:gdLst/>
            <a:ahLst/>
            <a:cxnLst/>
            <a:rect l="l" t="t" r="r" b="b"/>
            <a:pathLst>
              <a:path w="7829070" h="2395240">
                <a:moveTo>
                  <a:pt x="0" y="0"/>
                </a:moveTo>
                <a:lnTo>
                  <a:pt x="7829071" y="0"/>
                </a:lnTo>
                <a:lnTo>
                  <a:pt x="7829071" y="2395240"/>
                </a:lnTo>
                <a:lnTo>
                  <a:pt x="0" y="239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910931" y="4908643"/>
            <a:ext cx="8121164" cy="4680160"/>
          </a:xfrm>
          <a:custGeom>
            <a:avLst/>
            <a:gdLst/>
            <a:ahLst/>
            <a:cxnLst/>
            <a:rect l="l" t="t" r="r" b="b"/>
            <a:pathLst>
              <a:path w="8121164" h="4680160">
                <a:moveTo>
                  <a:pt x="0" y="0"/>
                </a:moveTo>
                <a:lnTo>
                  <a:pt x="8121163" y="0"/>
                </a:lnTo>
                <a:lnTo>
                  <a:pt x="8121163" y="4680160"/>
                </a:lnTo>
                <a:lnTo>
                  <a:pt x="0" y="46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扩展功能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592" y="1568496"/>
            <a:ext cx="710742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团队合作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扩展功能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592" y="1568496"/>
            <a:ext cx="710742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 dirty="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商业模式</a:t>
            </a:r>
            <a:endParaRPr lang="en-US" sz="5200" dirty="0">
              <a:solidFill>
                <a:srgbClr val="100F0D"/>
              </a:solidFill>
              <a:latin typeface="思源黑体 2 Heavy" panose="020B0A00000000000000" charset="-122"/>
              <a:ea typeface="思源黑体 2 Heavy" panose="020B0A00000000000000" charset="-122"/>
              <a:cs typeface="思源黑体 2 Heavy" panose="020B0A00000000000000" charset="-122"/>
              <a:sym typeface="思源黑体 2 Heavy" panose="020B0A0000000000000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DB216B-3284-14AB-C4DB-0AF598276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8977"/>
            <a:ext cx="10358760" cy="51793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11C12-3948-7C6D-6613-CF8CDF584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2717260"/>
            <a:ext cx="4920909" cy="68541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DA925C-9494-D976-95B8-D200486D91C5}"/>
              </a:ext>
            </a:extLst>
          </p:cNvPr>
          <p:cNvSpPr txBox="1"/>
          <p:nvPr/>
        </p:nvSpPr>
        <p:spPr>
          <a:xfrm>
            <a:off x="1369380" y="8226667"/>
            <a:ext cx="9296400" cy="16893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新用户注册后将免费获得 </a:t>
            </a:r>
            <a:r>
              <a:rPr lang="en-US" altLang="zh-CN" dirty="0">
                <a:latin typeface="+mn-ea"/>
              </a:rPr>
              <a:t>100 E </a:t>
            </a:r>
            <a:r>
              <a:rPr lang="zh-CN" altLang="en-US" dirty="0">
                <a:latin typeface="+mn-ea"/>
              </a:rPr>
              <a:t>币。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币是平台上的虚拟货币，每当用户使用一次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dirty="0">
                <a:latin typeface="+mn-ea"/>
              </a:rPr>
              <a:t>能力时，将会消耗 </a:t>
            </a:r>
            <a:r>
              <a:rPr lang="en-US" altLang="zh-CN" dirty="0">
                <a:latin typeface="+mn-ea"/>
              </a:rPr>
              <a:t>1 E </a:t>
            </a:r>
            <a:r>
              <a:rPr lang="zh-CN" altLang="en-US" dirty="0">
                <a:latin typeface="+mn-ea"/>
              </a:rPr>
              <a:t>币。用户可以随时在个人信息页面查看 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币余额，了解自己的 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币使用情况和剩余数量。 此外，用户可以通过充值来获取更多的 </a:t>
            </a:r>
            <a:r>
              <a:rPr lang="en-US" altLang="zh-CN" dirty="0">
                <a:latin typeface="+mn-ea"/>
              </a:rPr>
              <a:t>E </a:t>
            </a:r>
            <a:r>
              <a:rPr lang="zh-CN" altLang="en-US" dirty="0">
                <a:latin typeface="+mn-ea"/>
              </a:rPr>
              <a:t>币，以继续使用平台上的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dirty="0">
                <a:latin typeface="+mn-ea"/>
              </a:rPr>
              <a:t>功能。</a:t>
            </a:r>
          </a:p>
        </p:txBody>
      </p:sp>
    </p:spTree>
    <p:extLst>
      <p:ext uri="{BB962C8B-B14F-4D97-AF65-F5344CB8AC3E}">
        <p14:creationId xmlns:p14="http://schemas.microsoft.com/office/powerpoint/2010/main" val="126129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089" y="-1923765"/>
            <a:ext cx="6565752" cy="6303122"/>
          </a:xfrm>
          <a:custGeom>
            <a:avLst/>
            <a:gdLst/>
            <a:ahLst/>
            <a:cxnLst/>
            <a:rect l="l" t="t" r="r" b="b"/>
            <a:pathLst>
              <a:path w="6565752" h="6303122">
                <a:moveTo>
                  <a:pt x="0" y="0"/>
                </a:moveTo>
                <a:lnTo>
                  <a:pt x="6565752" y="0"/>
                </a:lnTo>
                <a:lnTo>
                  <a:pt x="6565752" y="6303122"/>
                </a:lnTo>
                <a:lnTo>
                  <a:pt x="0" y="630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269903" y="5268903"/>
            <a:ext cx="5321889" cy="4714306"/>
          </a:xfrm>
          <a:custGeom>
            <a:avLst/>
            <a:gdLst/>
            <a:ahLst/>
            <a:cxnLst/>
            <a:rect l="l" t="t" r="r" b="b"/>
            <a:pathLst>
              <a:path w="5321889" h="4714306">
                <a:moveTo>
                  <a:pt x="5321888" y="0"/>
                </a:moveTo>
                <a:lnTo>
                  <a:pt x="0" y="0"/>
                </a:lnTo>
                <a:lnTo>
                  <a:pt x="0" y="4714306"/>
                </a:lnTo>
                <a:lnTo>
                  <a:pt x="5321888" y="4714306"/>
                </a:lnTo>
                <a:lnTo>
                  <a:pt x="532188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33392">
            <a:off x="-1290091" y="7993999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9202">
            <a:off x="13368269" y="2712582"/>
            <a:ext cx="1663195" cy="1155228"/>
          </a:xfrm>
          <a:custGeom>
            <a:avLst/>
            <a:gdLst/>
            <a:ahLst/>
            <a:cxnLst/>
            <a:rect l="l" t="t" r="r" b="b"/>
            <a:pathLst>
              <a:path w="1663195" h="1155228">
                <a:moveTo>
                  <a:pt x="0" y="0"/>
                </a:moveTo>
                <a:lnTo>
                  <a:pt x="1663195" y="0"/>
                </a:lnTo>
                <a:lnTo>
                  <a:pt x="1663195" y="1155228"/>
                </a:lnTo>
                <a:lnTo>
                  <a:pt x="0" y="1155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77510" y="7150543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90" y="0"/>
                </a:lnTo>
                <a:lnTo>
                  <a:pt x="5310490" y="2622054"/>
                </a:lnTo>
                <a:lnTo>
                  <a:pt x="0" y="262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80081" y="3852135"/>
            <a:ext cx="7643783" cy="13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技术实现流程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0081" y="5428806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TECHNICAL IMPLEMENTATION PROCESS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87445" y="2772806"/>
            <a:ext cx="2793806" cy="1034779"/>
            <a:chOff x="0" y="0"/>
            <a:chExt cx="219448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4483" cy="812800"/>
            </a:xfrm>
            <a:custGeom>
              <a:avLst/>
              <a:gdLst/>
              <a:ahLst/>
              <a:cxnLst/>
              <a:rect l="l" t="t" r="r" b="b"/>
              <a:pathLst>
                <a:path w="2194483" h="812800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944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70690" y="286420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第三章节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6407" y="1490812"/>
            <a:ext cx="495070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技术实现流程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6407" y="769117"/>
            <a:ext cx="2073393" cy="721695"/>
            <a:chOff x="0" y="0"/>
            <a:chExt cx="233513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5592" y="791185"/>
            <a:ext cx="1675023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第三章节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36" y="3337684"/>
            <a:ext cx="4002913" cy="23350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3881" y="6253740"/>
            <a:ext cx="3634164" cy="323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团队成员从题目要求及赛题讲解处获取了最原始的需求；对收集到的需求进行整理和分析，明确系统的功能需求和非功能需求，并对一些不太明确的需求在讨论群里与出题方进行了确认；团队成员最后进行探讨，确保所有需求明确、可行，并得到各个团队成员一致认可。</a:t>
            </a:r>
          </a:p>
          <a:p>
            <a:pPr algn="l">
              <a:lnSpc>
                <a:spcPts val="2855"/>
              </a:lnSpc>
            </a:pP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7065" y="554355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需求分析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51" y="3337684"/>
            <a:ext cx="4002913" cy="23350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41078" y="554355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系统设计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05" y="3337684"/>
            <a:ext cx="4002913" cy="233503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57864" y="554355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编码开发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949" y="3337684"/>
            <a:ext cx="4002913" cy="233503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71876" y="554355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测试验证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17727" y="6253740"/>
            <a:ext cx="3634164" cy="287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架构设计：</a:t>
            </a: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根据需求分析的结果，设计系统的整体架构，包括前端架构、后端架构和数据库架构。确定各模块之间的关系和接口</a:t>
            </a:r>
          </a:p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详细设计：</a:t>
            </a: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详细设计各个模块的功能和实现方案，包括数据库设计、接口设计、业务逻辑设计等，描述各模块的详细实现方案。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7640" y="6190203"/>
            <a:ext cx="363416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根据详细设计文档，进行各模块的编码实现。编写单元测试，确保代码的正确性和稳定性；将各模块进行集成，确保模块之间的接口和数据流畅通。进行集成测试，验证系统的整体功能和性能。</a:t>
            </a:r>
          </a:p>
          <a:p>
            <a:pPr algn="l">
              <a:lnSpc>
                <a:spcPts val="2855"/>
              </a:lnSpc>
            </a:pP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48525" y="6253740"/>
            <a:ext cx="3634164" cy="396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编写测试计划，确定测试范围、测试策略、测试方法和测试用例。确定测试环境和测试数据，确保测试的全面性和覆盖率；进行功能测试，验证系统各模块的功能是否符合需求分析的结果。使用黑盒测试和白盒测试方法，发现和修复功能缺陷；同时上线服务器，让用户进行了验收测试，让用户验证实现的功能是否正确，还有没有可以改进的地方</a:t>
            </a:r>
          </a:p>
          <a:p>
            <a:pPr algn="l">
              <a:lnSpc>
                <a:spcPts val="2855"/>
              </a:lnSpc>
            </a:pP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96466" y="2321809"/>
            <a:ext cx="4062834" cy="930758"/>
          </a:xfrm>
          <a:custGeom>
            <a:avLst/>
            <a:gdLst/>
            <a:ahLst/>
            <a:cxnLst/>
            <a:rect l="l" t="t" r="r" b="b"/>
            <a:pathLst>
              <a:path w="4062834" h="930758">
                <a:moveTo>
                  <a:pt x="0" y="0"/>
                </a:moveTo>
                <a:lnTo>
                  <a:pt x="4062834" y="0"/>
                </a:lnTo>
                <a:lnTo>
                  <a:pt x="4062834" y="930759"/>
                </a:lnTo>
                <a:lnTo>
                  <a:pt x="0" y="93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94323" y="4307368"/>
            <a:ext cx="4062834" cy="930758"/>
          </a:xfrm>
          <a:custGeom>
            <a:avLst/>
            <a:gdLst/>
            <a:ahLst/>
            <a:cxnLst/>
            <a:rect l="l" t="t" r="r" b="b"/>
            <a:pathLst>
              <a:path w="4062834" h="930758">
                <a:moveTo>
                  <a:pt x="0" y="0"/>
                </a:moveTo>
                <a:lnTo>
                  <a:pt x="4062834" y="0"/>
                </a:lnTo>
                <a:lnTo>
                  <a:pt x="4062834" y="930758"/>
                </a:lnTo>
                <a:lnTo>
                  <a:pt x="0" y="93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94323" y="6200151"/>
            <a:ext cx="4062834" cy="930758"/>
          </a:xfrm>
          <a:custGeom>
            <a:avLst/>
            <a:gdLst/>
            <a:ahLst/>
            <a:cxnLst/>
            <a:rect l="l" t="t" r="r" b="b"/>
            <a:pathLst>
              <a:path w="4062834" h="930758">
                <a:moveTo>
                  <a:pt x="0" y="0"/>
                </a:moveTo>
                <a:lnTo>
                  <a:pt x="4062834" y="0"/>
                </a:lnTo>
                <a:lnTo>
                  <a:pt x="4062834" y="930759"/>
                </a:lnTo>
                <a:lnTo>
                  <a:pt x="0" y="93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94323" y="8093080"/>
            <a:ext cx="4062834" cy="930758"/>
          </a:xfrm>
          <a:custGeom>
            <a:avLst/>
            <a:gdLst/>
            <a:ahLst/>
            <a:cxnLst/>
            <a:rect l="l" t="t" r="r" b="b"/>
            <a:pathLst>
              <a:path w="4062834" h="930758">
                <a:moveTo>
                  <a:pt x="0" y="0"/>
                </a:moveTo>
                <a:lnTo>
                  <a:pt x="4062834" y="0"/>
                </a:lnTo>
                <a:lnTo>
                  <a:pt x="4062834" y="930759"/>
                </a:lnTo>
                <a:lnTo>
                  <a:pt x="0" y="93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826119" y="3252568"/>
            <a:ext cx="999242" cy="9992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3778" y="523813"/>
            <a:ext cx="495070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系统架构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5156" y="2463656"/>
            <a:ext cx="28454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00F0D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展现层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3013" y="4449215"/>
            <a:ext cx="28454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00F0D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服务层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03013" y="6341998"/>
            <a:ext cx="28454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00F0D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业务逻辑层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03013" y="8234927"/>
            <a:ext cx="28454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00F0D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数据层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826119" y="5238126"/>
            <a:ext cx="999242" cy="9992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26119" y="7093838"/>
            <a:ext cx="999242" cy="9992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82" y="1568496"/>
            <a:ext cx="10470765" cy="79691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089" y="-1923765"/>
            <a:ext cx="6565752" cy="6303122"/>
          </a:xfrm>
          <a:custGeom>
            <a:avLst/>
            <a:gdLst/>
            <a:ahLst/>
            <a:cxnLst/>
            <a:rect l="l" t="t" r="r" b="b"/>
            <a:pathLst>
              <a:path w="6565752" h="6303122">
                <a:moveTo>
                  <a:pt x="0" y="0"/>
                </a:moveTo>
                <a:lnTo>
                  <a:pt x="6565752" y="0"/>
                </a:lnTo>
                <a:lnTo>
                  <a:pt x="6565752" y="6303122"/>
                </a:lnTo>
                <a:lnTo>
                  <a:pt x="0" y="630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269903" y="5268903"/>
            <a:ext cx="5321889" cy="4714306"/>
          </a:xfrm>
          <a:custGeom>
            <a:avLst/>
            <a:gdLst/>
            <a:ahLst/>
            <a:cxnLst/>
            <a:rect l="l" t="t" r="r" b="b"/>
            <a:pathLst>
              <a:path w="5321889" h="4714306">
                <a:moveTo>
                  <a:pt x="5321888" y="0"/>
                </a:moveTo>
                <a:lnTo>
                  <a:pt x="0" y="0"/>
                </a:lnTo>
                <a:lnTo>
                  <a:pt x="0" y="4714306"/>
                </a:lnTo>
                <a:lnTo>
                  <a:pt x="5321888" y="4714306"/>
                </a:lnTo>
                <a:lnTo>
                  <a:pt x="532188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33392">
            <a:off x="-1290091" y="7993999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9202">
            <a:off x="13368269" y="2712582"/>
            <a:ext cx="1663195" cy="1155228"/>
          </a:xfrm>
          <a:custGeom>
            <a:avLst/>
            <a:gdLst/>
            <a:ahLst/>
            <a:cxnLst/>
            <a:rect l="l" t="t" r="r" b="b"/>
            <a:pathLst>
              <a:path w="1663195" h="1155228">
                <a:moveTo>
                  <a:pt x="0" y="0"/>
                </a:moveTo>
                <a:lnTo>
                  <a:pt x="1663195" y="0"/>
                </a:lnTo>
                <a:lnTo>
                  <a:pt x="1663195" y="1155228"/>
                </a:lnTo>
                <a:lnTo>
                  <a:pt x="0" y="1155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77510" y="7150543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90" y="0"/>
                </a:lnTo>
                <a:lnTo>
                  <a:pt x="5310490" y="2622054"/>
                </a:lnTo>
                <a:lnTo>
                  <a:pt x="0" y="262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80081" y="3852135"/>
            <a:ext cx="7643783" cy="13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创新点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0081" y="5428806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INNOVATION POINT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87445" y="2772806"/>
            <a:ext cx="2793806" cy="1034779"/>
            <a:chOff x="0" y="0"/>
            <a:chExt cx="219448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4483" cy="812800"/>
            </a:xfrm>
            <a:custGeom>
              <a:avLst/>
              <a:gdLst/>
              <a:ahLst/>
              <a:cxnLst/>
              <a:rect l="l" t="t" r="r" b="b"/>
              <a:pathLst>
                <a:path w="2194483" h="812800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944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70690" y="286420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第四章节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407" y="769117"/>
            <a:ext cx="2073393" cy="721695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6685" y="3105785"/>
            <a:ext cx="17771315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我们基于百度星河AiStudio社区飞桨平台，训练出OCR等小模型；并基于文心一言等百度智能云大模型API，实现了包括但不仅限于以下的所有功能：</a:t>
            </a: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表格生成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语音识别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文生图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特定风格文本生成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文本摘要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文本翻译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文本续写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文本改错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 ·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OCR文字识别与目标检测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  <a:p>
            <a:pPr algn="l">
              <a:lnSpc>
                <a:spcPts val="4760"/>
              </a:lnSpc>
            </a:pP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43662" y="4259034"/>
            <a:ext cx="5071744" cy="5589269"/>
          </a:xfrm>
          <a:custGeom>
            <a:avLst/>
            <a:gdLst/>
            <a:ahLst/>
            <a:cxnLst/>
            <a:rect l="l" t="t" r="r" b="b"/>
            <a:pathLst>
              <a:path w="5071744" h="5589269">
                <a:moveTo>
                  <a:pt x="0" y="0"/>
                </a:moveTo>
                <a:lnTo>
                  <a:pt x="5071744" y="0"/>
                </a:lnTo>
                <a:lnTo>
                  <a:pt x="5071744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6407" y="1490812"/>
            <a:ext cx="495070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创新点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92" y="791185"/>
            <a:ext cx="1675023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第四章节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33400" y="2394236"/>
            <a:ext cx="5111080" cy="565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AutoNum type="arabicPeriod"/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AI 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辅助编辑功能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49031" y="3582053"/>
            <a:ext cx="7110858" cy="6299035"/>
          </a:xfrm>
          <a:custGeom>
            <a:avLst/>
            <a:gdLst/>
            <a:ahLst/>
            <a:cxnLst/>
            <a:rect l="l" t="t" r="r" b="b"/>
            <a:pathLst>
              <a:path w="7110858" h="6299035">
                <a:moveTo>
                  <a:pt x="0" y="0"/>
                </a:moveTo>
                <a:lnTo>
                  <a:pt x="7110859" y="0"/>
                </a:lnTo>
                <a:lnTo>
                  <a:pt x="7110859" y="6299036"/>
                </a:lnTo>
                <a:lnTo>
                  <a:pt x="0" y="6299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9086" y="-404952"/>
            <a:ext cx="2655572" cy="2356217"/>
          </a:xfrm>
          <a:custGeom>
            <a:avLst/>
            <a:gdLst/>
            <a:ahLst/>
            <a:cxnLst/>
            <a:rect l="l" t="t" r="r" b="b"/>
            <a:pathLst>
              <a:path w="2655572" h="2356217">
                <a:moveTo>
                  <a:pt x="0" y="0"/>
                </a:moveTo>
                <a:lnTo>
                  <a:pt x="2655572" y="0"/>
                </a:lnTo>
                <a:lnTo>
                  <a:pt x="2655572" y="2356217"/>
                </a:lnTo>
                <a:lnTo>
                  <a:pt x="0" y="235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77389" y="2838166"/>
            <a:ext cx="4178528" cy="206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5"/>
              </a:lnSpc>
            </a:pPr>
            <a:r>
              <a:rPr lang="en-US" sz="13590">
                <a:solidFill>
                  <a:srgbClr val="1F367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目录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90223" y="1960790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视频介绍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90223" y="2693706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VEDIO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68949" y="1770290"/>
            <a:ext cx="19593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1F367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0223" y="3641272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功能&amp;界面展示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0223" y="4374187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DEMO &amp;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8949" y="3450772"/>
            <a:ext cx="19593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1F367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90223" y="5321753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技术实现流程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90223" y="6054669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TECHNICAL IMPLEMENTATION PROCESS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68949" y="5131253"/>
            <a:ext cx="19593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1F367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0223" y="7002235"/>
            <a:ext cx="446166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创新点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90223" y="7735151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INNOVATION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68949" y="6811735"/>
            <a:ext cx="19593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1F367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</a:p>
        </p:txBody>
      </p:sp>
      <p:sp>
        <p:nvSpPr>
          <p:cNvPr id="17" name="Freeform 17"/>
          <p:cNvSpPr/>
          <p:nvPr/>
        </p:nvSpPr>
        <p:spPr>
          <a:xfrm>
            <a:off x="-425025" y="773156"/>
            <a:ext cx="3970095" cy="1960234"/>
          </a:xfrm>
          <a:custGeom>
            <a:avLst/>
            <a:gdLst/>
            <a:ahLst/>
            <a:cxnLst/>
            <a:rect l="l" t="t" r="r" b="b"/>
            <a:pathLst>
              <a:path w="3970095" h="1960234">
                <a:moveTo>
                  <a:pt x="0" y="0"/>
                </a:moveTo>
                <a:lnTo>
                  <a:pt x="3970094" y="0"/>
                </a:lnTo>
                <a:lnTo>
                  <a:pt x="3970094" y="1960235"/>
                </a:lnTo>
                <a:lnTo>
                  <a:pt x="0" y="196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601486" y="-11092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188" y="460716"/>
            <a:ext cx="6713011" cy="565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2. 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版本控制</a:t>
            </a:r>
            <a:r>
              <a:rPr lang="zh-CN" alt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、</a:t>
            </a:r>
            <a:r>
              <a:rPr lang="en-US" sz="3400" dirty="0" err="1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团队合作</a:t>
            </a:r>
            <a:r>
              <a:rPr lang="zh-CN" altLang="en-US" sz="3400" dirty="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与商业模式</a:t>
            </a:r>
            <a:endParaRPr lang="en-US" sz="3400" dirty="0">
              <a:solidFill>
                <a:srgbClr val="000000"/>
              </a:solidFill>
              <a:latin typeface="字由点字典黑" panose="00020600040101010101" charset="-122"/>
              <a:ea typeface="字由点字典黑" panose="00020600040101010101" charset="-122"/>
              <a:cs typeface="字由点字典黑" panose="00020600040101010101" charset="-122"/>
              <a:sym typeface="字由点字典黑" panose="00020600040101010101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01659" y="1329558"/>
            <a:ext cx="11154912" cy="1794642"/>
            <a:chOff x="0" y="0"/>
            <a:chExt cx="10504536" cy="1690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04536" cy="1690007"/>
            </a:xfrm>
            <a:custGeom>
              <a:avLst/>
              <a:gdLst/>
              <a:ahLst/>
              <a:cxnLst/>
              <a:rect l="l" t="t" r="r" b="b"/>
              <a:pathLst>
                <a:path w="10504536" h="1690007">
                  <a:moveTo>
                    <a:pt x="0" y="0"/>
                  </a:moveTo>
                  <a:lnTo>
                    <a:pt x="10504536" y="0"/>
                  </a:lnTo>
                  <a:lnTo>
                    <a:pt x="10504536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367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504536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1429" y="1329558"/>
            <a:ext cx="3870230" cy="1794642"/>
            <a:chOff x="0" y="0"/>
            <a:chExt cx="3644580" cy="1690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44580" cy="1690007"/>
            </a:xfrm>
            <a:custGeom>
              <a:avLst/>
              <a:gdLst/>
              <a:ahLst/>
              <a:cxnLst/>
              <a:rect l="l" t="t" r="r" b="b"/>
              <a:pathLst>
                <a:path w="3644580" h="1690007">
                  <a:moveTo>
                    <a:pt x="0" y="0"/>
                  </a:moveTo>
                  <a:lnTo>
                    <a:pt x="3644580" y="0"/>
                  </a:lnTo>
                  <a:lnTo>
                    <a:pt x="3644580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1F367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644580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1429" y="7962900"/>
            <a:ext cx="15025142" cy="1770143"/>
            <a:chOff x="0" y="0"/>
            <a:chExt cx="40774391" cy="48037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774392" cy="4803779"/>
            </a:xfrm>
            <a:custGeom>
              <a:avLst/>
              <a:gdLst/>
              <a:ahLst/>
              <a:cxnLst/>
              <a:rect l="l" t="t" r="r" b="b"/>
              <a:pathLst>
                <a:path w="40774392" h="4803779">
                  <a:moveTo>
                    <a:pt x="0" y="0"/>
                  </a:moveTo>
                  <a:lnTo>
                    <a:pt x="40774392" y="0"/>
                  </a:lnTo>
                  <a:lnTo>
                    <a:pt x="40774392" y="4803779"/>
                  </a:lnTo>
                  <a:lnTo>
                    <a:pt x="0" y="4803779"/>
                  </a:lnTo>
                </a:path>
              </a:pathLst>
            </a:custGeom>
            <a:blipFill>
              <a:blip r:embed="rId3"/>
              <a:stretch>
                <a:fillRect t="-103919" b="-27352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097032" y="1650045"/>
            <a:ext cx="10132887" cy="106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文档版本控制是Edivator的一大特色功能，旨在为用户提供灵活、高效的版本管理。因此，我们结合广大用户以及企业团队的需求，实现了自动保存、查看历史版本、基于历史版本创建等创新功能。文档版本控制和状态追踪系统不仅提升了用户的编辑体验，还大大提高了团队协作的效率和质量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2014" y="192893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版本控制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501659" y="3467100"/>
            <a:ext cx="11154912" cy="1794642"/>
            <a:chOff x="0" y="0"/>
            <a:chExt cx="10504536" cy="16900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04536" cy="1690007"/>
            </a:xfrm>
            <a:custGeom>
              <a:avLst/>
              <a:gdLst/>
              <a:ahLst/>
              <a:cxnLst/>
              <a:rect l="l" t="t" r="r" b="b"/>
              <a:pathLst>
                <a:path w="10504536" h="1690007">
                  <a:moveTo>
                    <a:pt x="0" y="0"/>
                  </a:moveTo>
                  <a:lnTo>
                    <a:pt x="10504536" y="0"/>
                  </a:lnTo>
                  <a:lnTo>
                    <a:pt x="10504536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4E9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504536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1429" y="3467100"/>
            <a:ext cx="3870230" cy="1794642"/>
            <a:chOff x="0" y="0"/>
            <a:chExt cx="3644580" cy="16900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44580" cy="1690007"/>
            </a:xfrm>
            <a:custGeom>
              <a:avLst/>
              <a:gdLst/>
              <a:ahLst/>
              <a:cxnLst/>
              <a:rect l="l" t="t" r="r" b="b"/>
              <a:pathLst>
                <a:path w="3644580" h="1690007">
                  <a:moveTo>
                    <a:pt x="0" y="0"/>
                  </a:moveTo>
                  <a:lnTo>
                    <a:pt x="3644580" y="0"/>
                  </a:lnTo>
                  <a:lnTo>
                    <a:pt x="3644580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364E99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644580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190975" y="3425637"/>
            <a:ext cx="10132887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 一个编辑器，距离一个编辑器产品会有多远？我们认为，称得上产品的编辑器需要找到落地的价值，有精确的落脚点。所以，我们在编辑器的基础上，做了企业和团队管理。用户可以灵活地在团队里、企业里分享和编辑自己的文档，查看自己或他人编辑文档的历史记录和文档状态。同时，基于模板库，轻松产出风格一致的文档。我们的编辑器不仅是编辑器，通过以上企业和团队文档管理功能，Edivator不仅是一个强大的编辑工具，更是一个全面的协作平台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22014" y="4066479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dirty="0" err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团队合作</a:t>
            </a:r>
            <a:endParaRPr lang="en-US" sz="2800" dirty="0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CA33C62C-D3D5-55AC-EED3-8670A83A9515}"/>
              </a:ext>
            </a:extLst>
          </p:cNvPr>
          <p:cNvGrpSpPr/>
          <p:nvPr/>
        </p:nvGrpSpPr>
        <p:grpSpPr>
          <a:xfrm>
            <a:off x="5498346" y="5624146"/>
            <a:ext cx="11154912" cy="1794642"/>
            <a:chOff x="0" y="0"/>
            <a:chExt cx="10504536" cy="1690007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6869CEF-2BF1-96AF-B38F-C6DFB9DC8377}"/>
                </a:ext>
              </a:extLst>
            </p:cNvPr>
            <p:cNvSpPr/>
            <p:nvPr/>
          </p:nvSpPr>
          <p:spPr>
            <a:xfrm>
              <a:off x="0" y="0"/>
              <a:ext cx="10504536" cy="1690007"/>
            </a:xfrm>
            <a:custGeom>
              <a:avLst/>
              <a:gdLst/>
              <a:ahLst/>
              <a:cxnLst/>
              <a:rect l="l" t="t" r="r" b="b"/>
              <a:pathLst>
                <a:path w="10504536" h="1690007">
                  <a:moveTo>
                    <a:pt x="0" y="0"/>
                  </a:moveTo>
                  <a:lnTo>
                    <a:pt x="10504536" y="0"/>
                  </a:lnTo>
                  <a:lnTo>
                    <a:pt x="10504536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4E99"/>
              </a:solidFill>
              <a:prstDash val="solid"/>
              <a:miter/>
            </a:ln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F6AF3C32-CB80-5ECA-4831-8F00B6F592D0}"/>
                </a:ext>
              </a:extLst>
            </p:cNvPr>
            <p:cNvSpPr txBox="1"/>
            <p:nvPr/>
          </p:nvSpPr>
          <p:spPr>
            <a:xfrm>
              <a:off x="0" y="-28575"/>
              <a:ext cx="10504536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4512E5E8-A55A-2426-9E9A-03BD3ECFB5DD}"/>
              </a:ext>
            </a:extLst>
          </p:cNvPr>
          <p:cNvGrpSpPr/>
          <p:nvPr/>
        </p:nvGrpSpPr>
        <p:grpSpPr>
          <a:xfrm>
            <a:off x="1628116" y="5624146"/>
            <a:ext cx="3870230" cy="1794642"/>
            <a:chOff x="0" y="0"/>
            <a:chExt cx="3644580" cy="1690007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901419FA-43F4-5519-0DBB-C5D5411152C0}"/>
                </a:ext>
              </a:extLst>
            </p:cNvPr>
            <p:cNvSpPr/>
            <p:nvPr/>
          </p:nvSpPr>
          <p:spPr>
            <a:xfrm>
              <a:off x="0" y="0"/>
              <a:ext cx="3644580" cy="1690007"/>
            </a:xfrm>
            <a:custGeom>
              <a:avLst/>
              <a:gdLst/>
              <a:ahLst/>
              <a:cxnLst/>
              <a:rect l="l" t="t" r="r" b="b"/>
              <a:pathLst>
                <a:path w="3644580" h="1690007">
                  <a:moveTo>
                    <a:pt x="0" y="0"/>
                  </a:moveTo>
                  <a:lnTo>
                    <a:pt x="3644580" y="0"/>
                  </a:lnTo>
                  <a:lnTo>
                    <a:pt x="3644580" y="1690007"/>
                  </a:lnTo>
                  <a:lnTo>
                    <a:pt x="0" y="1690007"/>
                  </a:lnTo>
                  <a:close/>
                </a:path>
              </a:pathLst>
            </a:custGeom>
            <a:solidFill>
              <a:srgbClr val="364E99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F604743F-4A8F-12F7-652E-AC9C5D9A623E}"/>
                </a:ext>
              </a:extLst>
            </p:cNvPr>
            <p:cNvSpPr txBox="1"/>
            <p:nvPr/>
          </p:nvSpPr>
          <p:spPr>
            <a:xfrm>
              <a:off x="0" y="-28575"/>
              <a:ext cx="3644580" cy="171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8" name="TextBox 20">
            <a:extLst>
              <a:ext uri="{FF2B5EF4-FFF2-40B4-BE49-F238E27FC236}">
                <a16:creationId xmlns:a16="http://schemas.microsoft.com/office/drawing/2014/main" id="{EBE8C051-45CB-5756-27D9-DA57E5F99BFD}"/>
              </a:ext>
            </a:extLst>
          </p:cNvPr>
          <p:cNvSpPr txBox="1"/>
          <p:nvPr/>
        </p:nvSpPr>
        <p:spPr>
          <a:xfrm>
            <a:off x="6190974" y="5749803"/>
            <a:ext cx="10132887" cy="144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zh-CN" altLang="en-US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平台独特的商业模式，带来了多方面的优点，使得用户和平台都能够从中受益。</a:t>
            </a:r>
            <a:r>
              <a:rPr lang="en-US" altLang="zh-CN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E </a:t>
            </a:r>
            <a:r>
              <a:rPr lang="zh-CN" altLang="en-US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币系统极大地增强了用户的参与感和使用体验。同时，用户可以通过充值获取更多 </a:t>
            </a:r>
            <a:r>
              <a:rPr lang="en-US" altLang="zh-CN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E </a:t>
            </a:r>
            <a:r>
              <a:rPr lang="zh-CN" altLang="en-US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币，确保了平台的可持续运营。这种商业模式创造了一个稳定的收入流，使平台能够持续发展和优化。通过 </a:t>
            </a:r>
            <a:r>
              <a:rPr lang="en-US" altLang="zh-CN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E </a:t>
            </a:r>
            <a:r>
              <a:rPr lang="zh-CN" altLang="en-US" sz="1700" dirty="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币的交易，平台能够获得稳定的资金支持，用于技术研发和服务提升，从而不断满足用户需求，提供更优质的服务。</a:t>
            </a:r>
            <a:endParaRPr lang="en-US" sz="1700" dirty="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02ED439F-A7E3-C9A8-57F2-A23383408872}"/>
              </a:ext>
            </a:extLst>
          </p:cNvPr>
          <p:cNvSpPr txBox="1"/>
          <p:nvPr/>
        </p:nvSpPr>
        <p:spPr>
          <a:xfrm>
            <a:off x="2118701" y="6223525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dirty="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商业模式</a:t>
            </a:r>
            <a:endParaRPr lang="en-US" sz="2800" dirty="0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44992" y="3661540"/>
            <a:ext cx="5017216" cy="4462317"/>
          </a:xfrm>
          <a:custGeom>
            <a:avLst/>
            <a:gdLst/>
            <a:ahLst/>
            <a:cxnLst/>
            <a:rect l="l" t="t" r="r" b="b"/>
            <a:pathLst>
              <a:path w="5017216" h="4462317">
                <a:moveTo>
                  <a:pt x="0" y="0"/>
                </a:moveTo>
                <a:lnTo>
                  <a:pt x="5017216" y="0"/>
                </a:lnTo>
                <a:lnTo>
                  <a:pt x="5017216" y="4462316"/>
                </a:lnTo>
                <a:lnTo>
                  <a:pt x="0" y="4462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330974" y="3807519"/>
            <a:ext cx="3400754" cy="800704"/>
            <a:chOff x="0" y="0"/>
            <a:chExt cx="3830058" cy="901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0058" cy="901784"/>
            </a:xfrm>
            <a:custGeom>
              <a:avLst/>
              <a:gdLst/>
              <a:ahLst/>
              <a:cxnLst/>
              <a:rect l="l" t="t" r="r" b="b"/>
              <a:pathLst>
                <a:path w="3830058" h="901784">
                  <a:moveTo>
                    <a:pt x="3830058" y="0"/>
                  </a:moveTo>
                  <a:lnTo>
                    <a:pt x="0" y="0"/>
                  </a:lnTo>
                  <a:lnTo>
                    <a:pt x="0" y="713824"/>
                  </a:lnTo>
                  <a:lnTo>
                    <a:pt x="157480" y="713824"/>
                  </a:lnTo>
                  <a:lnTo>
                    <a:pt x="157480" y="901784"/>
                  </a:lnTo>
                  <a:lnTo>
                    <a:pt x="463550" y="713824"/>
                  </a:lnTo>
                  <a:lnTo>
                    <a:pt x="3830058" y="713824"/>
                  </a:lnTo>
                  <a:lnTo>
                    <a:pt x="3830058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830058" cy="7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4198" y="3807519"/>
            <a:ext cx="3400754" cy="800704"/>
            <a:chOff x="0" y="0"/>
            <a:chExt cx="3830058" cy="901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30058" cy="901784"/>
            </a:xfrm>
            <a:custGeom>
              <a:avLst/>
              <a:gdLst/>
              <a:ahLst/>
              <a:cxnLst/>
              <a:rect l="l" t="t" r="r" b="b"/>
              <a:pathLst>
                <a:path w="3830058" h="901784">
                  <a:moveTo>
                    <a:pt x="3830058" y="0"/>
                  </a:moveTo>
                  <a:lnTo>
                    <a:pt x="0" y="0"/>
                  </a:lnTo>
                  <a:lnTo>
                    <a:pt x="0" y="713824"/>
                  </a:lnTo>
                  <a:lnTo>
                    <a:pt x="157480" y="713824"/>
                  </a:lnTo>
                  <a:lnTo>
                    <a:pt x="157480" y="901784"/>
                  </a:lnTo>
                  <a:lnTo>
                    <a:pt x="463550" y="713824"/>
                  </a:lnTo>
                  <a:lnTo>
                    <a:pt x="3830058" y="713824"/>
                  </a:lnTo>
                  <a:lnTo>
                    <a:pt x="3830058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830058" cy="75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50356" y="6928898"/>
            <a:ext cx="5555641" cy="2872012"/>
          </a:xfrm>
          <a:custGeom>
            <a:avLst/>
            <a:gdLst/>
            <a:ahLst/>
            <a:cxnLst/>
            <a:rect l="l" t="t" r="r" b="b"/>
            <a:pathLst>
              <a:path w="5555641" h="2872012">
                <a:moveTo>
                  <a:pt x="0" y="0"/>
                </a:moveTo>
                <a:lnTo>
                  <a:pt x="5555641" y="0"/>
                </a:lnTo>
                <a:lnTo>
                  <a:pt x="5555641" y="2872012"/>
                </a:lnTo>
                <a:lnTo>
                  <a:pt x="0" y="2872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66605" y="6657706"/>
            <a:ext cx="3939688" cy="3414396"/>
          </a:xfrm>
          <a:custGeom>
            <a:avLst/>
            <a:gdLst/>
            <a:ahLst/>
            <a:cxnLst/>
            <a:rect l="l" t="t" r="r" b="b"/>
            <a:pathLst>
              <a:path w="3939688" h="3414396">
                <a:moveTo>
                  <a:pt x="0" y="0"/>
                </a:moveTo>
                <a:lnTo>
                  <a:pt x="3939688" y="0"/>
                </a:lnTo>
                <a:lnTo>
                  <a:pt x="3939688" y="3414396"/>
                </a:lnTo>
                <a:lnTo>
                  <a:pt x="0" y="3414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3939" y="460716"/>
            <a:ext cx="35453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3. 智能知识库构建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30974" y="4738234"/>
            <a:ext cx="4096038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每次编写文档，保存之后，都会利用标签识别算法从新的文本内容中识别出文档的标签；这个标签就可以被用来辅助编写文档和检索文档，以及用来构建用户自己的知识库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86821" y="3797994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文档标签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4198" y="4738234"/>
            <a:ext cx="4002095" cy="179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用户在编写文档时，调用诸如续写、润色之类的 AI 接口，就会将文档标签一并传给后端，后端就会根据文档的标签，识别出文档的知识领域，从而进行更具领域专业性的 AI 辅助写作功能。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0045" y="3797994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编写文档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87535" y="4212901"/>
            <a:ext cx="81035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300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3062" y="6843173"/>
            <a:ext cx="81035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300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1542" y="1501821"/>
            <a:ext cx="1488536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在现代企业和团队协作中，知识管理是一个关键环节。Edivator通过智能知识库构建功能，帮助用户高效管理和利用文档内容，实现知识的积累和传承。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07742" y="-1660777"/>
            <a:ext cx="6150968" cy="5904929"/>
          </a:xfrm>
          <a:custGeom>
            <a:avLst/>
            <a:gdLst/>
            <a:ahLst/>
            <a:cxnLst/>
            <a:rect l="l" t="t" r="r" b="b"/>
            <a:pathLst>
              <a:path w="6150968" h="5904929">
                <a:moveTo>
                  <a:pt x="0" y="0"/>
                </a:moveTo>
                <a:lnTo>
                  <a:pt x="6150968" y="0"/>
                </a:lnTo>
                <a:lnTo>
                  <a:pt x="6150968" y="5904930"/>
                </a:lnTo>
                <a:lnTo>
                  <a:pt x="0" y="590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408278" y="5907041"/>
            <a:ext cx="4645118" cy="4114800"/>
          </a:xfrm>
          <a:custGeom>
            <a:avLst/>
            <a:gdLst/>
            <a:ahLst/>
            <a:cxnLst/>
            <a:rect l="l" t="t" r="r" b="b"/>
            <a:pathLst>
              <a:path w="4645118" h="4114800">
                <a:moveTo>
                  <a:pt x="0" y="0"/>
                </a:moveTo>
                <a:lnTo>
                  <a:pt x="4645118" y="0"/>
                </a:lnTo>
                <a:lnTo>
                  <a:pt x="46451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6125" y="-824604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133" y="8173773"/>
            <a:ext cx="1561406" cy="1084527"/>
          </a:xfrm>
          <a:custGeom>
            <a:avLst/>
            <a:gdLst/>
            <a:ahLst/>
            <a:cxnLst/>
            <a:rect l="l" t="t" r="r" b="b"/>
            <a:pathLst>
              <a:path w="1561406" h="1084527">
                <a:moveTo>
                  <a:pt x="0" y="0"/>
                </a:moveTo>
                <a:lnTo>
                  <a:pt x="1561406" y="0"/>
                </a:lnTo>
                <a:lnTo>
                  <a:pt x="1561406" y="1084527"/>
                </a:lnTo>
                <a:lnTo>
                  <a:pt x="0" y="108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81361">
            <a:off x="14198491" y="6802726"/>
            <a:ext cx="6121619" cy="5431545"/>
          </a:xfrm>
          <a:custGeom>
            <a:avLst/>
            <a:gdLst/>
            <a:ahLst/>
            <a:cxnLst/>
            <a:rect l="l" t="t" r="r" b="b"/>
            <a:pathLst>
              <a:path w="6121619" h="5431545">
                <a:moveTo>
                  <a:pt x="0" y="0"/>
                </a:moveTo>
                <a:lnTo>
                  <a:pt x="6121618" y="0"/>
                </a:lnTo>
                <a:lnTo>
                  <a:pt x="6121618" y="5431546"/>
                </a:lnTo>
                <a:lnTo>
                  <a:pt x="0" y="543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5386" y="6550070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89" y="0"/>
                </a:lnTo>
                <a:lnTo>
                  <a:pt x="5310489" y="2622055"/>
                </a:lnTo>
                <a:lnTo>
                  <a:pt x="0" y="2622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842" y="1685889"/>
            <a:ext cx="4580245" cy="2261496"/>
          </a:xfrm>
          <a:custGeom>
            <a:avLst/>
            <a:gdLst/>
            <a:ahLst/>
            <a:cxnLst/>
            <a:rect l="l" t="t" r="r" b="b"/>
            <a:pathLst>
              <a:path w="4580245" h="2261496">
                <a:moveTo>
                  <a:pt x="0" y="0"/>
                </a:moveTo>
                <a:lnTo>
                  <a:pt x="4580246" y="0"/>
                </a:lnTo>
                <a:lnTo>
                  <a:pt x="4580246" y="2261496"/>
                </a:lnTo>
                <a:lnTo>
                  <a:pt x="0" y="226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47764" y="3842610"/>
            <a:ext cx="12392472" cy="162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50"/>
              </a:lnSpc>
            </a:pPr>
            <a:r>
              <a:rPr lang="en-US" sz="9605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感谢批评指正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385" y="5375182"/>
            <a:ext cx="6732316" cy="104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5"/>
              </a:lnSpc>
            </a:pPr>
            <a:r>
              <a:rPr lang="en-US" sz="5175">
                <a:solidFill>
                  <a:srgbClr val="1F367F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7004285" y="2675657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5" y="0"/>
                </a:lnTo>
                <a:lnTo>
                  <a:pt x="4686515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089" y="-1923765"/>
            <a:ext cx="6565752" cy="6303122"/>
          </a:xfrm>
          <a:custGeom>
            <a:avLst/>
            <a:gdLst/>
            <a:ahLst/>
            <a:cxnLst/>
            <a:rect l="l" t="t" r="r" b="b"/>
            <a:pathLst>
              <a:path w="6565752" h="6303122">
                <a:moveTo>
                  <a:pt x="0" y="0"/>
                </a:moveTo>
                <a:lnTo>
                  <a:pt x="6565752" y="0"/>
                </a:lnTo>
                <a:lnTo>
                  <a:pt x="6565752" y="6303122"/>
                </a:lnTo>
                <a:lnTo>
                  <a:pt x="0" y="630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269903" y="5268903"/>
            <a:ext cx="5321889" cy="4714306"/>
          </a:xfrm>
          <a:custGeom>
            <a:avLst/>
            <a:gdLst/>
            <a:ahLst/>
            <a:cxnLst/>
            <a:rect l="l" t="t" r="r" b="b"/>
            <a:pathLst>
              <a:path w="5321889" h="4714306">
                <a:moveTo>
                  <a:pt x="5321888" y="0"/>
                </a:moveTo>
                <a:lnTo>
                  <a:pt x="0" y="0"/>
                </a:lnTo>
                <a:lnTo>
                  <a:pt x="0" y="4714306"/>
                </a:lnTo>
                <a:lnTo>
                  <a:pt x="5321888" y="4714306"/>
                </a:lnTo>
                <a:lnTo>
                  <a:pt x="53218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33392">
            <a:off x="-1290091" y="7993999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9202">
            <a:off x="13368269" y="2712582"/>
            <a:ext cx="1663195" cy="1155228"/>
          </a:xfrm>
          <a:custGeom>
            <a:avLst/>
            <a:gdLst/>
            <a:ahLst/>
            <a:cxnLst/>
            <a:rect l="l" t="t" r="r" b="b"/>
            <a:pathLst>
              <a:path w="1663195" h="1155228">
                <a:moveTo>
                  <a:pt x="0" y="0"/>
                </a:moveTo>
                <a:lnTo>
                  <a:pt x="1663195" y="0"/>
                </a:lnTo>
                <a:lnTo>
                  <a:pt x="1663195" y="1155228"/>
                </a:lnTo>
                <a:lnTo>
                  <a:pt x="0" y="1155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77510" y="7150543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90" y="0"/>
                </a:lnTo>
                <a:lnTo>
                  <a:pt x="5310490" y="2622054"/>
                </a:lnTo>
                <a:lnTo>
                  <a:pt x="0" y="2622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80081" y="3852135"/>
            <a:ext cx="7643783" cy="13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视频介绍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0081" y="6154211"/>
            <a:ext cx="5991069" cy="70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A10-基于大小模型协同的在线编辑器设计与开发</a:t>
            </a:r>
          </a:p>
          <a:p>
            <a:pPr algn="l">
              <a:lnSpc>
                <a:spcPts val="2855"/>
              </a:lnSpc>
            </a:pPr>
            <a:endParaRPr lang="en-US" sz="17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80081" y="5428806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VEDIO INTRODUCTION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887445" y="2772806"/>
            <a:ext cx="2793806" cy="1034779"/>
            <a:chOff x="0" y="0"/>
            <a:chExt cx="219448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4483" cy="812800"/>
            </a:xfrm>
            <a:custGeom>
              <a:avLst/>
              <a:gdLst/>
              <a:ahLst/>
              <a:cxnLst/>
              <a:rect l="l" t="t" r="r" b="b"/>
              <a:pathLst>
                <a:path w="2194483" h="812800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944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70690" y="286420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第一章节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73806" y="6827010"/>
            <a:ext cx="38483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字由点字典黑" panose="00020600040101010101" charset="-122"/>
                <a:ea typeface="字由点字典黑" panose="00020600040101010101" charset="-122"/>
                <a:cs typeface="字由点字典黑" panose="00020600040101010101" charset="-122"/>
                <a:sym typeface="字由点字典黑" panose="00020600040101010101" charset="-122"/>
              </a:rPr>
              <a:t>项目名称：Edivator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089" y="-1923765"/>
            <a:ext cx="6565752" cy="6303122"/>
          </a:xfrm>
          <a:custGeom>
            <a:avLst/>
            <a:gdLst/>
            <a:ahLst/>
            <a:cxnLst/>
            <a:rect l="l" t="t" r="r" b="b"/>
            <a:pathLst>
              <a:path w="6565752" h="6303122">
                <a:moveTo>
                  <a:pt x="0" y="0"/>
                </a:moveTo>
                <a:lnTo>
                  <a:pt x="6565752" y="0"/>
                </a:lnTo>
                <a:lnTo>
                  <a:pt x="6565752" y="6303122"/>
                </a:lnTo>
                <a:lnTo>
                  <a:pt x="0" y="630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269903" y="5268903"/>
            <a:ext cx="5321889" cy="4714306"/>
          </a:xfrm>
          <a:custGeom>
            <a:avLst/>
            <a:gdLst/>
            <a:ahLst/>
            <a:cxnLst/>
            <a:rect l="l" t="t" r="r" b="b"/>
            <a:pathLst>
              <a:path w="5321889" h="4714306">
                <a:moveTo>
                  <a:pt x="5321888" y="0"/>
                </a:moveTo>
                <a:lnTo>
                  <a:pt x="0" y="0"/>
                </a:lnTo>
                <a:lnTo>
                  <a:pt x="0" y="4714306"/>
                </a:lnTo>
                <a:lnTo>
                  <a:pt x="5321888" y="4714306"/>
                </a:lnTo>
                <a:lnTo>
                  <a:pt x="53218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33392">
            <a:off x="-1290091" y="7993999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9202">
            <a:off x="13368269" y="2712582"/>
            <a:ext cx="1663195" cy="1155228"/>
          </a:xfrm>
          <a:custGeom>
            <a:avLst/>
            <a:gdLst/>
            <a:ahLst/>
            <a:cxnLst/>
            <a:rect l="l" t="t" r="r" b="b"/>
            <a:pathLst>
              <a:path w="1663195" h="1155228">
                <a:moveTo>
                  <a:pt x="0" y="0"/>
                </a:moveTo>
                <a:lnTo>
                  <a:pt x="1663195" y="0"/>
                </a:lnTo>
                <a:lnTo>
                  <a:pt x="1663195" y="1155228"/>
                </a:lnTo>
                <a:lnTo>
                  <a:pt x="0" y="1155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77510" y="7150543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90" y="0"/>
                </a:lnTo>
                <a:lnTo>
                  <a:pt x="5310490" y="2622054"/>
                </a:lnTo>
                <a:lnTo>
                  <a:pt x="0" y="2622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pic>
        <p:nvPicPr>
          <p:cNvPr id="18" name="Edivator-演示视频">
            <a:hlinkClick r:id="" action="ppaction://media"/>
            <a:extLst>
              <a:ext uri="{FF2B5EF4-FFF2-40B4-BE49-F238E27FC236}">
                <a16:creationId xmlns:a16="http://schemas.microsoft.com/office/drawing/2014/main" id="{BC49DE8D-7AD3-EDAB-FD33-AE23C6106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29788" y="2019300"/>
            <a:ext cx="12645589" cy="7113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089" y="-1923765"/>
            <a:ext cx="6565752" cy="6303122"/>
          </a:xfrm>
          <a:custGeom>
            <a:avLst/>
            <a:gdLst/>
            <a:ahLst/>
            <a:cxnLst/>
            <a:rect l="l" t="t" r="r" b="b"/>
            <a:pathLst>
              <a:path w="6565752" h="6303122">
                <a:moveTo>
                  <a:pt x="0" y="0"/>
                </a:moveTo>
                <a:lnTo>
                  <a:pt x="6565752" y="0"/>
                </a:lnTo>
                <a:lnTo>
                  <a:pt x="6565752" y="6303122"/>
                </a:lnTo>
                <a:lnTo>
                  <a:pt x="0" y="630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269903" y="5268903"/>
            <a:ext cx="5321889" cy="4714306"/>
          </a:xfrm>
          <a:custGeom>
            <a:avLst/>
            <a:gdLst/>
            <a:ahLst/>
            <a:cxnLst/>
            <a:rect l="l" t="t" r="r" b="b"/>
            <a:pathLst>
              <a:path w="5321889" h="4714306">
                <a:moveTo>
                  <a:pt x="5321888" y="0"/>
                </a:moveTo>
                <a:lnTo>
                  <a:pt x="0" y="0"/>
                </a:lnTo>
                <a:lnTo>
                  <a:pt x="0" y="4714306"/>
                </a:lnTo>
                <a:lnTo>
                  <a:pt x="5321888" y="4714306"/>
                </a:lnTo>
                <a:lnTo>
                  <a:pt x="53218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33392">
            <a:off x="-1290091" y="7993999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9202">
            <a:off x="13368269" y="2712582"/>
            <a:ext cx="1663195" cy="1155228"/>
          </a:xfrm>
          <a:custGeom>
            <a:avLst/>
            <a:gdLst/>
            <a:ahLst/>
            <a:cxnLst/>
            <a:rect l="l" t="t" r="r" b="b"/>
            <a:pathLst>
              <a:path w="1663195" h="1155228">
                <a:moveTo>
                  <a:pt x="0" y="0"/>
                </a:moveTo>
                <a:lnTo>
                  <a:pt x="1663195" y="0"/>
                </a:lnTo>
                <a:lnTo>
                  <a:pt x="1663195" y="1155228"/>
                </a:lnTo>
                <a:lnTo>
                  <a:pt x="0" y="1155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77510" y="7150543"/>
            <a:ext cx="5310490" cy="2622054"/>
          </a:xfrm>
          <a:custGeom>
            <a:avLst/>
            <a:gdLst/>
            <a:ahLst/>
            <a:cxnLst/>
            <a:rect l="l" t="t" r="r" b="b"/>
            <a:pathLst>
              <a:path w="5310490" h="2622054">
                <a:moveTo>
                  <a:pt x="0" y="0"/>
                </a:moveTo>
                <a:lnTo>
                  <a:pt x="5310490" y="0"/>
                </a:lnTo>
                <a:lnTo>
                  <a:pt x="5310490" y="2622054"/>
                </a:lnTo>
                <a:lnTo>
                  <a:pt x="0" y="2622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80081" y="3852135"/>
            <a:ext cx="7643783" cy="13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0"/>
              </a:lnSpc>
              <a:spcBef>
                <a:spcPct val="0"/>
              </a:spcBef>
            </a:pPr>
            <a:r>
              <a:rPr lang="en-US" sz="8100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功能&amp;界面展示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0081" y="5414616"/>
            <a:ext cx="5974206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1F367F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DEMO&amp;UI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87445" y="2772806"/>
            <a:ext cx="2793806" cy="1034779"/>
            <a:chOff x="0" y="0"/>
            <a:chExt cx="219448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4483" cy="812800"/>
            </a:xfrm>
            <a:custGeom>
              <a:avLst/>
              <a:gdLst/>
              <a:ahLst/>
              <a:cxnLst/>
              <a:rect l="l" t="t" r="r" b="b"/>
              <a:pathLst>
                <a:path w="2194483" h="812800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944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70690" y="2864201"/>
            <a:ext cx="2427315" cy="54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5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第二章节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4343" y="722569"/>
            <a:ext cx="2073393" cy="721695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2229" y="6844296"/>
            <a:ext cx="1080630" cy="10806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4E9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617657" y="7125001"/>
            <a:ext cx="449774" cy="519219"/>
          </a:xfrm>
          <a:custGeom>
            <a:avLst/>
            <a:gdLst/>
            <a:ahLst/>
            <a:cxnLst/>
            <a:rect l="l" t="t" r="r" b="b"/>
            <a:pathLst>
              <a:path w="449774" h="519219">
                <a:moveTo>
                  <a:pt x="0" y="0"/>
                </a:moveTo>
                <a:lnTo>
                  <a:pt x="449774" y="0"/>
                </a:lnTo>
                <a:lnTo>
                  <a:pt x="449774" y="519219"/>
                </a:lnTo>
                <a:lnTo>
                  <a:pt x="0" y="51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02229" y="3962933"/>
            <a:ext cx="1080630" cy="108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570702" y="4243639"/>
            <a:ext cx="543685" cy="519219"/>
          </a:xfrm>
          <a:custGeom>
            <a:avLst/>
            <a:gdLst/>
            <a:ahLst/>
            <a:cxnLst/>
            <a:rect l="l" t="t" r="r" b="b"/>
            <a:pathLst>
              <a:path w="543685" h="519219">
                <a:moveTo>
                  <a:pt x="0" y="0"/>
                </a:moveTo>
                <a:lnTo>
                  <a:pt x="543685" y="0"/>
                </a:lnTo>
                <a:lnTo>
                  <a:pt x="543685" y="519219"/>
                </a:lnTo>
                <a:lnTo>
                  <a:pt x="0" y="519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4343" y="1444264"/>
            <a:ext cx="710742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四大编辑器基本功能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3528" y="744637"/>
            <a:ext cx="1675023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基本功能</a:t>
            </a: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4582175" y="1614028"/>
            <a:ext cx="2328913" cy="5778440"/>
            <a:chOff x="0" y="0"/>
            <a:chExt cx="468310" cy="11619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8310" cy="1161959"/>
            </a:xfrm>
            <a:custGeom>
              <a:avLst/>
              <a:gdLst/>
              <a:ahLst/>
              <a:cxnLst/>
              <a:rect l="l" t="t" r="r" b="b"/>
              <a:pathLst>
                <a:path w="468310" h="1161959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364E9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5789" y="3962933"/>
            <a:ext cx="1080630" cy="108063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4E9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903353" y="4243639"/>
            <a:ext cx="605503" cy="519219"/>
          </a:xfrm>
          <a:custGeom>
            <a:avLst/>
            <a:gdLst/>
            <a:ahLst/>
            <a:cxnLst/>
            <a:rect l="l" t="t" r="r" b="b"/>
            <a:pathLst>
              <a:path w="605503" h="519219">
                <a:moveTo>
                  <a:pt x="0" y="0"/>
                </a:moveTo>
                <a:lnTo>
                  <a:pt x="605503" y="0"/>
                </a:lnTo>
                <a:lnTo>
                  <a:pt x="605503" y="519219"/>
                </a:lnTo>
                <a:lnTo>
                  <a:pt x="0" y="519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828752" y="4067930"/>
            <a:ext cx="4370287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利用百度智能 API，实现了根据上下文，对文本进行摘要、修饰、续写、病句改写、翻译；同时还有生成指定风格的文本、图片等智能写作辅助功能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8752" y="3452776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智能润色</a:t>
            </a:r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12218615" y="1614028"/>
            <a:ext cx="2328913" cy="5778440"/>
            <a:chOff x="0" y="0"/>
            <a:chExt cx="468310" cy="11619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8310" cy="1161959"/>
            </a:xfrm>
            <a:custGeom>
              <a:avLst/>
              <a:gdLst/>
              <a:ahLst/>
              <a:cxnLst/>
              <a:rect l="l" t="t" r="r" b="b"/>
              <a:pathLst>
                <a:path w="468310" h="1161959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487759" y="4067930"/>
            <a:ext cx="4556479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编辑器支持插入图片、视频，支持上传音频，同时可以对图片进行 OCR 与目标检测，对音频信息进行提取；同时可以对用户编辑的文档识别出领域标签，使得智能写作辅助更具方向性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65192" y="3452776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多媒体信息提取</a:t>
            </a:r>
          </a:p>
        </p:txBody>
      </p:sp>
      <p:grpSp>
        <p:nvGrpSpPr>
          <p:cNvPr id="29" name="Group 29"/>
          <p:cNvGrpSpPr/>
          <p:nvPr/>
        </p:nvGrpSpPr>
        <p:grpSpPr>
          <a:xfrm rot="5400000">
            <a:off x="4582175" y="4495391"/>
            <a:ext cx="2328913" cy="5778440"/>
            <a:chOff x="0" y="0"/>
            <a:chExt cx="468310" cy="116195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8310" cy="1161959"/>
            </a:xfrm>
            <a:custGeom>
              <a:avLst/>
              <a:gdLst/>
              <a:ahLst/>
              <a:cxnLst/>
              <a:rect l="l" t="t" r="r" b="b"/>
              <a:pathLst>
                <a:path w="468310" h="1161959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65789" y="6844296"/>
            <a:ext cx="1080630" cy="108063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210" tIns="53210" rIns="53210" bIns="5321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951215" y="7125001"/>
            <a:ext cx="509779" cy="519219"/>
          </a:xfrm>
          <a:custGeom>
            <a:avLst/>
            <a:gdLst/>
            <a:ahLst/>
            <a:cxnLst/>
            <a:rect l="l" t="t" r="r" b="b"/>
            <a:pathLst>
              <a:path w="509779" h="519219">
                <a:moveTo>
                  <a:pt x="0" y="0"/>
                </a:moveTo>
                <a:lnTo>
                  <a:pt x="509779" y="0"/>
                </a:lnTo>
                <a:lnTo>
                  <a:pt x="509779" y="519219"/>
                </a:lnTo>
                <a:lnTo>
                  <a:pt x="0" y="519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828752" y="6949071"/>
            <a:ext cx="4696123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为用户提供一个模板库列表，用户可以在创建文档时，选择文档应用的样式模板；应用样式模板后，编辑文档时，将自动为用户进行格式排版，同时允许用户对文档的样式进行二次编辑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28752" y="6334138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智能格式排版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12218615" y="4495391"/>
            <a:ext cx="2328913" cy="5778440"/>
            <a:chOff x="0" y="0"/>
            <a:chExt cx="468310" cy="11619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68310" cy="1161959"/>
            </a:xfrm>
            <a:custGeom>
              <a:avLst/>
              <a:gdLst/>
              <a:ahLst/>
              <a:cxnLst/>
              <a:rect l="l" t="t" r="r" b="b"/>
              <a:pathLst>
                <a:path w="468310" h="1161959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364E9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465192" y="6863832"/>
            <a:ext cx="4579046" cy="148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178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在编辑文档时，用户可以选择对选中的文本区域尝试生成表格；用户可在工作台页面看到自己编辑的文档的标签的词云，以展示用户的知识领域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65192" y="6334138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智能信息可视化</a:t>
            </a:r>
          </a:p>
        </p:txBody>
      </p:sp>
      <p:sp>
        <p:nvSpPr>
          <p:cNvPr id="43" name="Freeform 43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407" y="769117"/>
            <a:ext cx="2073393" cy="721695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854198"/>
            <a:ext cx="5809912" cy="3944941"/>
            <a:chOff x="0" y="0"/>
            <a:chExt cx="1530183" cy="1038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0183" cy="1038997"/>
            </a:xfrm>
            <a:custGeom>
              <a:avLst/>
              <a:gdLst/>
              <a:ahLst/>
              <a:cxnLst/>
              <a:rect l="l" t="t" r="r" b="b"/>
              <a:pathLst>
                <a:path w="1530183" h="1038997">
                  <a:moveTo>
                    <a:pt x="1326983" y="0"/>
                  </a:moveTo>
                  <a:lnTo>
                    <a:pt x="0" y="0"/>
                  </a:lnTo>
                  <a:lnTo>
                    <a:pt x="0" y="1038997"/>
                  </a:lnTo>
                  <a:lnTo>
                    <a:pt x="1326983" y="1038997"/>
                  </a:lnTo>
                  <a:lnTo>
                    <a:pt x="1530183" y="519498"/>
                  </a:lnTo>
                  <a:lnTo>
                    <a:pt x="1326983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15883" cy="108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6407" y="1490812"/>
            <a:ext cx="669325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100F0D"/>
                </a:solidFill>
                <a:latin typeface="思源黑体 2 Heavy" panose="020B0A00000000000000" charset="-122"/>
                <a:ea typeface="思源黑体 2 Heavy" panose="020B0A00000000000000" charset="-122"/>
                <a:cs typeface="思源黑体 2 Heavy" panose="020B0A00000000000000" charset="-122"/>
                <a:sym typeface="思源黑体 2 Heavy" panose="020B0A00000000000000" charset="-122"/>
              </a:rPr>
              <a:t>版本控制与团队合作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92" y="791185"/>
            <a:ext cx="1675023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扩展功能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6232" y="3854198"/>
            <a:ext cx="4334451" cy="3944941"/>
            <a:chOff x="0" y="0"/>
            <a:chExt cx="1141584" cy="10389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1584" cy="1038997"/>
            </a:xfrm>
            <a:custGeom>
              <a:avLst/>
              <a:gdLst/>
              <a:ahLst/>
              <a:cxnLst/>
              <a:rect l="l" t="t" r="r" b="b"/>
              <a:pathLst>
                <a:path w="1141584" h="1038997">
                  <a:moveTo>
                    <a:pt x="0" y="0"/>
                  </a:moveTo>
                  <a:lnTo>
                    <a:pt x="938384" y="0"/>
                  </a:lnTo>
                  <a:lnTo>
                    <a:pt x="1141584" y="519498"/>
                  </a:lnTo>
                  <a:lnTo>
                    <a:pt x="938384" y="1038997"/>
                  </a:lnTo>
                  <a:lnTo>
                    <a:pt x="0" y="1038997"/>
                  </a:lnTo>
                  <a:lnTo>
                    <a:pt x="203200" y="51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367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77800" y="-47625"/>
              <a:ext cx="887584" cy="108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50342" y="4818377"/>
            <a:ext cx="2643031" cy="287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文档版本控制是Edivator的一大特色功能，旨在为用户提供灵活、高效的版本管理。系统将为用户的历史版本存档，同时用户也可以从某历史版本或空白版本新建版本，也可以随时切换到某历史版本进行修改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7329" y="4252543"/>
            <a:ext cx="2643031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版本控制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98756" y="3854198"/>
            <a:ext cx="4334451" cy="3944941"/>
            <a:chOff x="0" y="0"/>
            <a:chExt cx="1141584" cy="1038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1584" cy="1038997"/>
            </a:xfrm>
            <a:custGeom>
              <a:avLst/>
              <a:gdLst/>
              <a:ahLst/>
              <a:cxnLst/>
              <a:rect l="l" t="t" r="r" b="b"/>
              <a:pathLst>
                <a:path w="1141584" h="1038997">
                  <a:moveTo>
                    <a:pt x="0" y="0"/>
                  </a:moveTo>
                  <a:lnTo>
                    <a:pt x="938384" y="0"/>
                  </a:lnTo>
                  <a:lnTo>
                    <a:pt x="1141584" y="519498"/>
                  </a:lnTo>
                  <a:lnTo>
                    <a:pt x="938384" y="1038997"/>
                  </a:lnTo>
                  <a:lnTo>
                    <a:pt x="0" y="1038997"/>
                  </a:lnTo>
                  <a:lnTo>
                    <a:pt x="203200" y="51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367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77800" y="-47625"/>
              <a:ext cx="887584" cy="108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71360" y="4889193"/>
            <a:ext cx="2643031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基本团队协同的背景及实际项目经验，我们提出了企业-团队-个人的管理模式，用户可以有自己的个人文档，用户也可以加入各个企业与他人进行合作开发，企业文档企业内的所有人可见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0673" y="4252543"/>
            <a:ext cx="2643031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企业管理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451280" y="3854198"/>
            <a:ext cx="4334451" cy="3944941"/>
            <a:chOff x="0" y="0"/>
            <a:chExt cx="1141584" cy="10389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584" cy="1038997"/>
            </a:xfrm>
            <a:custGeom>
              <a:avLst/>
              <a:gdLst/>
              <a:ahLst/>
              <a:cxnLst/>
              <a:rect l="l" t="t" r="r" b="b"/>
              <a:pathLst>
                <a:path w="1141584" h="1038997">
                  <a:moveTo>
                    <a:pt x="0" y="0"/>
                  </a:moveTo>
                  <a:lnTo>
                    <a:pt x="938384" y="0"/>
                  </a:lnTo>
                  <a:lnTo>
                    <a:pt x="1141584" y="519498"/>
                  </a:lnTo>
                  <a:lnTo>
                    <a:pt x="938384" y="1038997"/>
                  </a:lnTo>
                  <a:lnTo>
                    <a:pt x="0" y="1038997"/>
                  </a:lnTo>
                  <a:lnTo>
                    <a:pt x="203200" y="51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367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47625"/>
              <a:ext cx="887584" cy="108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418183" y="4818377"/>
            <a:ext cx="2739830" cy="287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我们结合企业实际和项目经验，企业内还可以分为团队（如百度分为 Ai Studio 前端团队和后端团队）；在企业下划分团队可以增强组织结构的灵活性，确保团队之间的协作和独立性，支持多项目并行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8183" y="4252543"/>
            <a:ext cx="2643031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团队的划分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6407" y="5242809"/>
            <a:ext cx="4117456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结合实际经验与项目背景，我们在提出的三点基础需求和一点附加需求的基础上，提出了两点扩展需求，可以极大地提升用户的体验，使得编辑器的功能更加完善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6407" y="4676976"/>
            <a:ext cx="3350175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版本控制与团队合作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编辑器主 UI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A17B28-FB76-CA4D-0A2D-EADF0C609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4" y="1709046"/>
            <a:ext cx="16117572" cy="8058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97" y="658918"/>
            <a:ext cx="2613173" cy="909578"/>
            <a:chOff x="0" y="0"/>
            <a:chExt cx="23351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134" cy="812800"/>
            </a:xfrm>
            <a:custGeom>
              <a:avLst/>
              <a:gdLst/>
              <a:ahLst/>
              <a:cxnLst/>
              <a:rect l="l" t="t" r="r" b="b"/>
              <a:pathLst>
                <a:path w="2335134" h="812800">
                  <a:moveTo>
                    <a:pt x="233513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335134" y="624840"/>
                  </a:lnTo>
                  <a:lnTo>
                    <a:pt x="233513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513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01486" y="0"/>
            <a:ext cx="4686514" cy="1568496"/>
          </a:xfrm>
          <a:custGeom>
            <a:avLst/>
            <a:gdLst/>
            <a:ahLst/>
            <a:cxnLst/>
            <a:rect l="l" t="t" r="r" b="b"/>
            <a:pathLst>
              <a:path w="4686514" h="1568496">
                <a:moveTo>
                  <a:pt x="0" y="0"/>
                </a:moveTo>
                <a:lnTo>
                  <a:pt x="4686514" y="0"/>
                </a:lnTo>
                <a:lnTo>
                  <a:pt x="4686514" y="1568496"/>
                </a:lnTo>
                <a:lnTo>
                  <a:pt x="0" y="15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0532" y="2733465"/>
            <a:ext cx="6868373" cy="2568880"/>
          </a:xfrm>
          <a:custGeom>
            <a:avLst/>
            <a:gdLst/>
            <a:ahLst/>
            <a:cxnLst/>
            <a:rect l="l" t="t" r="r" b="b"/>
            <a:pathLst>
              <a:path w="6868373" h="2568880">
                <a:moveTo>
                  <a:pt x="0" y="0"/>
                </a:moveTo>
                <a:lnTo>
                  <a:pt x="6868374" y="0"/>
                </a:lnTo>
                <a:lnTo>
                  <a:pt x="6868374" y="2568880"/>
                </a:lnTo>
                <a:lnTo>
                  <a:pt x="0" y="2568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 flipV="1">
            <a:off x="8409134" y="4036954"/>
            <a:ext cx="159156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10000697" y="2363197"/>
            <a:ext cx="6243862" cy="3107500"/>
          </a:xfrm>
          <a:custGeom>
            <a:avLst/>
            <a:gdLst/>
            <a:ahLst/>
            <a:cxnLst/>
            <a:rect l="l" t="t" r="r" b="b"/>
            <a:pathLst>
              <a:path w="6243862" h="3107500">
                <a:moveTo>
                  <a:pt x="0" y="0"/>
                </a:moveTo>
                <a:lnTo>
                  <a:pt x="6243861" y="0"/>
                </a:lnTo>
                <a:lnTo>
                  <a:pt x="6243861" y="3107500"/>
                </a:lnTo>
                <a:lnTo>
                  <a:pt x="0" y="310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897775" y="6143786"/>
            <a:ext cx="5718700" cy="3960046"/>
          </a:xfrm>
          <a:custGeom>
            <a:avLst/>
            <a:gdLst/>
            <a:ahLst/>
            <a:cxnLst/>
            <a:rect l="l" t="t" r="r" b="b"/>
            <a:pathLst>
              <a:path w="5718700" h="3960046">
                <a:moveTo>
                  <a:pt x="0" y="0"/>
                </a:moveTo>
                <a:lnTo>
                  <a:pt x="5718700" y="0"/>
                </a:lnTo>
                <a:lnTo>
                  <a:pt x="5718700" y="3960047"/>
                </a:lnTo>
                <a:lnTo>
                  <a:pt x="0" y="3960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AutoShape 10"/>
          <p:cNvSpPr/>
          <p:nvPr/>
        </p:nvSpPr>
        <p:spPr>
          <a:xfrm>
            <a:off x="7613124" y="8357539"/>
            <a:ext cx="28597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10595551" y="5935282"/>
            <a:ext cx="6011869" cy="4168550"/>
          </a:xfrm>
          <a:custGeom>
            <a:avLst/>
            <a:gdLst/>
            <a:ahLst/>
            <a:cxnLst/>
            <a:rect l="l" t="t" r="r" b="b"/>
            <a:pathLst>
              <a:path w="6011869" h="4168550">
                <a:moveTo>
                  <a:pt x="0" y="0"/>
                </a:moveTo>
                <a:lnTo>
                  <a:pt x="6011869" y="0"/>
                </a:lnTo>
                <a:lnTo>
                  <a:pt x="6011869" y="4168551"/>
                </a:lnTo>
                <a:lnTo>
                  <a:pt x="0" y="4168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985592" y="791185"/>
            <a:ext cx="2677078" cy="42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0"/>
              </a:lnSpc>
              <a:spcBef>
                <a:spcPct val="0"/>
              </a:spcBef>
            </a:pPr>
            <a:r>
              <a:rPr lang="en-US" sz="2620">
                <a:solidFill>
                  <a:srgbClr val="FFFFFF"/>
                </a:solidFill>
                <a:latin typeface="思源黑体 1 Medium" panose="020B0600000000000000" charset="-122"/>
                <a:ea typeface="思源黑体 1 Medium" panose="020B0600000000000000" charset="-122"/>
                <a:cs typeface="思源黑体 1 Medium" panose="020B0600000000000000" charset="-122"/>
                <a:sym typeface="思源黑体 1 Medium" panose="020B0600000000000000" charset="-122"/>
              </a:rPr>
              <a:t>基础功能 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0532" y="1853039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4370"/>
              </a:lnSpc>
              <a:buAutoNum type="arabicPeriod"/>
            </a:pPr>
            <a:r>
              <a:rPr lang="en-US" sz="28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智能润色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8175" y="5425124"/>
            <a:ext cx="3186544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800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2. 多媒体信息提取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RlZjNiYjQ1Nzk2NzkyYzhlY2UwZjNmZmMxYzc0OT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785</Words>
  <Application>Microsoft Office PowerPoint</Application>
  <PresentationFormat>自定义</PresentationFormat>
  <Paragraphs>117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思源黑体 2 Heavy</vt:lpstr>
      <vt:lpstr>Arial</vt:lpstr>
      <vt:lpstr>Akzidenz-Grotesk Medium</vt:lpstr>
      <vt:lpstr>思源黑体 2 Bold</vt:lpstr>
      <vt:lpstr>Calibri</vt:lpstr>
      <vt:lpstr>思源黑体 2</vt:lpstr>
      <vt:lpstr>Akzidenz-Grotesk</vt:lpstr>
      <vt:lpstr>思源黑体 1 Medium</vt:lpstr>
      <vt:lpstr>Akzidenz-Grotesk Bold</vt:lpstr>
      <vt:lpstr>字由点字典黑</vt:lpstr>
      <vt:lpstr>思源黑体 1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指导老师：张小可</dc:title>
  <dc:creator/>
  <cp:lastModifiedBy>奇宣 吴</cp:lastModifiedBy>
  <cp:revision>11</cp:revision>
  <dcterms:created xsi:type="dcterms:W3CDTF">2006-08-16T00:00:00Z</dcterms:created>
  <dcterms:modified xsi:type="dcterms:W3CDTF">2024-08-06T17:05:40Z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26D0EC931CB24CF58D551D582015E3EC_12</vt:lpwstr>
  </property>
  <property fmtid="{D5CDD505-2E9C-101B-9397-08002B2CF9AE}" pid="3" name="KSOProductBuildVer">
    <vt:lpwstr>2052-12.1.0.16729</vt:lpwstr>
  </property>
</Properties>
</file>